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8" r:id="rId2"/>
    <p:sldId id="257" r:id="rId3"/>
    <p:sldId id="553" r:id="rId4"/>
    <p:sldId id="555" r:id="rId5"/>
    <p:sldId id="267" r:id="rId6"/>
    <p:sldId id="264" r:id="rId7"/>
    <p:sldId id="266" r:id="rId8"/>
    <p:sldId id="558" r:id="rId9"/>
    <p:sldId id="268" r:id="rId10"/>
    <p:sldId id="557" r:id="rId11"/>
    <p:sldId id="260" r:id="rId12"/>
    <p:sldId id="261" r:id="rId13"/>
    <p:sldId id="559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57827" autoAdjust="0"/>
  </p:normalViewPr>
  <p:slideViewPr>
    <p:cSldViewPr snapToGrid="0">
      <p:cViewPr varScale="1">
        <p:scale>
          <a:sx n="42" d="100"/>
          <a:sy n="42" d="100"/>
        </p:scale>
        <p:origin x="152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3F541-54DA-4B7E-A73D-D0900E479493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6B6C8-69B7-498C-8FD9-E216E6A2702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231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 vimos en las lecciones anteriores que el servidor nos regresa algo que mostrar en nuestro navegador cuando le pedimos algo y ese algo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casi siempre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 documento HTML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web es un sistema de hipertexto, razón específica de porque HTML es de vital importancia para la web y con HTML5 la importancia es aun mayor por todas las novedades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6B6C8-69B7-498C-8FD9-E216E6A2702E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494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endParaRPr lang="es-MX" sz="1600" dirty="0">
              <a:latin typeface="Arial" charset="0"/>
            </a:endParaRP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6B6C8-69B7-498C-8FD9-E216E6A2702E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438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657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344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9311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4309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4192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5387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629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634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662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934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626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78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41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353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363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61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049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AF76C5-D5E1-4220-8129-3AB0CA7F02AA}" type="datetimeFigureOut">
              <a:rPr lang="es-PE" smtClean="0"/>
              <a:t>21/09/2019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74ECF7-630E-4B94-9C3A-529427C7906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799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gif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C759D-CC9E-45A6-B2FA-E1E8CAE28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5914" y="458521"/>
            <a:ext cx="6281531" cy="1107396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GENERALIDADES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753211-8451-4D9E-A70E-3C53ED056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9310" y="2526433"/>
            <a:ext cx="6941388" cy="18051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ES" sz="3600" dirty="0">
                <a:latin typeface="Arial Rounded MT Bold" panose="020F0704030504030204" pitchFamily="34" charset="0"/>
              </a:rPr>
              <a:t>SESION 1</a:t>
            </a:r>
          </a:p>
          <a:p>
            <a:pPr algn="l"/>
            <a:endParaRPr lang="es-ES" sz="3600" dirty="0">
              <a:latin typeface="Arial Rounded MT Bold" panose="020F0704030504030204" pitchFamily="34" charset="0"/>
            </a:endParaRPr>
          </a:p>
          <a:p>
            <a:pPr algn="l"/>
            <a:r>
              <a:rPr lang="es-ES" sz="3600" dirty="0">
                <a:latin typeface="Arial Rounded MT Bold" panose="020F0704030504030204" pitchFamily="34" charset="0"/>
              </a:rPr>
              <a:t>Por: Nefelí Joñoruco Morales</a:t>
            </a:r>
            <a:endParaRPr lang="es-PE" sz="36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2" descr="https://www.codigo.edu.pe/img/logoCodigo.png">
            <a:extLst>
              <a:ext uri="{FF2B5EF4-FFF2-40B4-BE49-F238E27FC236}">
                <a16:creationId xmlns:a16="http://schemas.microsoft.com/office/drawing/2014/main" id="{9B3FB68A-6988-40DE-976F-83C663D3B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45" y="5473148"/>
            <a:ext cx="3006506" cy="92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93CEA-412E-47C5-BDAE-86C86028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4330824" cy="798593"/>
          </a:xfrm>
        </p:spPr>
        <p:txBody>
          <a:bodyPr/>
          <a:lstStyle/>
          <a:p>
            <a:r>
              <a:rPr lang="es-MX" dirty="0"/>
              <a:t>¿Qué es HTML?</a:t>
            </a:r>
          </a:p>
        </p:txBody>
      </p:sp>
      <p:pic>
        <p:nvPicPr>
          <p:cNvPr id="5122" name="Picture 2" descr="Resultado de imagen para HTML">
            <a:extLst>
              <a:ext uri="{FF2B5EF4-FFF2-40B4-BE49-F238E27FC236}">
                <a16:creationId xmlns:a16="http://schemas.microsoft.com/office/drawing/2014/main" id="{580400F9-7F8A-42B7-86A4-829E2C800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18500" r="12701"/>
          <a:stretch/>
        </p:blipFill>
        <p:spPr bwMode="auto">
          <a:xfrm>
            <a:off x="1387429" y="1091171"/>
            <a:ext cx="3061757" cy="34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96A52B5-E006-4038-AA92-CC87227A0A33}"/>
              </a:ext>
            </a:extLst>
          </p:cNvPr>
          <p:cNvSpPr/>
          <p:nvPr/>
        </p:nvSpPr>
        <p:spPr bwMode="auto">
          <a:xfrm>
            <a:off x="1007944" y="4254499"/>
            <a:ext cx="4690864" cy="99461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endParaRPr lang="es-MX" sz="2100" dirty="0">
              <a:latin typeface="Arial" charset="0"/>
            </a:endParaRPr>
          </a:p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r>
              <a:rPr lang="es-MX" sz="2100" dirty="0">
                <a:latin typeface="Arial" charset="0"/>
              </a:rPr>
              <a:t>Lenguaje de Marcado de Hipertexto</a:t>
            </a:r>
            <a:endParaRPr lang="es-MX" sz="21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1F8932-8983-42C6-8A28-997D75D75CEC}"/>
              </a:ext>
            </a:extLst>
          </p:cNvPr>
          <p:cNvSpPr/>
          <p:nvPr/>
        </p:nvSpPr>
        <p:spPr bwMode="auto">
          <a:xfrm>
            <a:off x="6104762" y="673936"/>
            <a:ext cx="5766396" cy="34006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just" defTabSz="995363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s-MX" sz="2400" dirty="0">
                <a:latin typeface="Arial" charset="0"/>
              </a:rPr>
              <a:t>HyperText Markup Language. Sistema de marcas de hipertexto.</a:t>
            </a:r>
          </a:p>
          <a:p>
            <a:pPr marL="342900" indent="-342900" algn="just" defTabSz="995363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s-MX" sz="2400" dirty="0">
                <a:latin typeface="Arial" charset="0"/>
              </a:rPr>
              <a:t>No es un lenguajes de programación.</a:t>
            </a:r>
          </a:p>
          <a:p>
            <a:pPr marL="342900" indent="-342900" algn="just" defTabSz="995363">
              <a:buFont typeface="Wingdings" panose="05000000000000000000" pitchFamily="2" charset="2"/>
              <a:buChar char="v"/>
            </a:pPr>
            <a:r>
              <a:rPr lang="es-MX" sz="2400" dirty="0">
                <a:latin typeface="Arial" charset="0"/>
              </a:rPr>
              <a:t>Es un lenguaje de marcado.</a:t>
            </a:r>
          </a:p>
          <a:p>
            <a:pPr algn="just" defTabSz="995363"/>
            <a:endParaRPr lang="es-MX" sz="2400" dirty="0">
              <a:latin typeface="Arial" charset="0"/>
            </a:endParaRPr>
          </a:p>
          <a:p>
            <a:pPr marL="285750" indent="-285750" algn="just" defTabSz="995363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s-ES" sz="2400" dirty="0"/>
              <a:t>Usado para decirle a tu navegador cómo estructurar las páginas que visitas. Puede ser tan complejo o tan simple como desee el desarrollador web.</a:t>
            </a:r>
          </a:p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endParaRPr lang="es-ES" dirty="0"/>
          </a:p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endParaRPr lang="es-MX" sz="2100" dirty="0">
              <a:latin typeface="Arial" charset="0"/>
            </a:endParaRPr>
          </a:p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endParaRPr lang="es-MX" sz="2100" dirty="0">
              <a:latin typeface="Arial" charset="0"/>
            </a:endParaRPr>
          </a:p>
        </p:txBody>
      </p:sp>
      <p:pic>
        <p:nvPicPr>
          <p:cNvPr id="8194" name="Picture 2" descr="Resultado de imagen para FRASCOS PARA COCINA">
            <a:extLst>
              <a:ext uri="{FF2B5EF4-FFF2-40B4-BE49-F238E27FC236}">
                <a16:creationId xmlns:a16="http://schemas.microsoft.com/office/drawing/2014/main" id="{DECC96EA-D2C5-4C27-86AF-5D931E3B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5" b="19464"/>
          <a:stretch/>
        </p:blipFill>
        <p:spPr bwMode="auto">
          <a:xfrm>
            <a:off x="5837661" y="4198184"/>
            <a:ext cx="6211346" cy="23288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B558E31-AC52-41C0-ACC2-CB1423346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2" t="24788" r="51835" b="47199"/>
          <a:stretch/>
        </p:blipFill>
        <p:spPr>
          <a:xfrm>
            <a:off x="1901999" y="1124930"/>
            <a:ext cx="2013014" cy="4416334"/>
          </a:xfrm>
          <a:prstGeom prst="rect">
            <a:avLst/>
          </a:prstGeom>
          <a:ln w="88900" cap="sq" cmpd="thickThin">
            <a:solidFill>
              <a:srgbClr val="FFFF99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19ED8D-101C-4CA5-86CC-32D70D4E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90" y="1803263"/>
            <a:ext cx="7448804" cy="238468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6A712FA-A1D2-4E5E-AC27-5BA1EABC20A0}"/>
              </a:ext>
            </a:extLst>
          </p:cNvPr>
          <p:cNvSpPr/>
          <p:nvPr/>
        </p:nvSpPr>
        <p:spPr>
          <a:xfrm>
            <a:off x="4994101" y="740209"/>
            <a:ext cx="52959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b="1" i="0" dirty="0">
                <a:solidFill>
                  <a:srgbClr val="333333"/>
                </a:solidFill>
                <a:effectLst/>
                <a:latin typeface="Bitter"/>
              </a:rPr>
              <a:t>S</a:t>
            </a:r>
            <a:r>
              <a:rPr lang="es-PE" sz="4400" b="1" i="0" dirty="0">
                <a:solidFill>
                  <a:srgbClr val="333333"/>
                </a:solidFill>
                <a:effectLst/>
                <a:latin typeface="Bitter"/>
              </a:rPr>
              <a:t>INTAXIS DE HTML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0AAE272-EBB2-4701-A29E-750F2008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866" y="4335261"/>
            <a:ext cx="7553251" cy="2084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F6BDDB5-EB15-44AD-904A-E01F264D7324}"/>
              </a:ext>
            </a:extLst>
          </p:cNvPr>
          <p:cNvSpPr/>
          <p:nvPr/>
        </p:nvSpPr>
        <p:spPr>
          <a:xfrm>
            <a:off x="3725197" y="263390"/>
            <a:ext cx="51657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4400" b="1" dirty="0">
                <a:solidFill>
                  <a:srgbClr val="333333"/>
                </a:solidFill>
                <a:latin typeface="Bitter"/>
              </a:rPr>
              <a:t>ANIDAMIENTO HTML</a:t>
            </a:r>
            <a:endParaRPr lang="es-PE" sz="4400" b="1" i="0" dirty="0">
              <a:solidFill>
                <a:srgbClr val="333333"/>
              </a:solidFill>
              <a:effectLst/>
              <a:latin typeface="Bitter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563ED57-F085-40B1-8C36-1C9EEF1F2386}"/>
              </a:ext>
            </a:extLst>
          </p:cNvPr>
          <p:cNvSpPr/>
          <p:nvPr/>
        </p:nvSpPr>
        <p:spPr>
          <a:xfrm>
            <a:off x="1792224" y="1032831"/>
            <a:ext cx="9363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rgbClr val="000000"/>
                </a:solidFill>
                <a:latin typeface="Open Sans"/>
              </a:rPr>
              <a:t>Un elemento puede contener en su contenido otros elementos o etiquetas HTML. Esto se llama </a:t>
            </a:r>
            <a:r>
              <a:rPr lang="es-ES" sz="3200" i="1" dirty="0">
                <a:solidFill>
                  <a:srgbClr val="000000"/>
                </a:solidFill>
                <a:latin typeface="Open Sans"/>
              </a:rPr>
              <a:t>anidamiento</a:t>
            </a:r>
            <a:r>
              <a:rPr lang="es-ES" sz="3200" dirty="0">
                <a:solidFill>
                  <a:srgbClr val="000000"/>
                </a:solidFill>
                <a:latin typeface="Open Sans"/>
              </a:rPr>
              <a:t>.</a:t>
            </a:r>
            <a:endParaRPr lang="es-PE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AD4DAF-B7A8-4AD4-989B-054A1E98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27" y="2859407"/>
            <a:ext cx="8584353" cy="3735203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1113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F1D5162-3994-4756-BDD3-25A0A376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82" y="340137"/>
            <a:ext cx="5782860" cy="61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2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3B62144-9E36-46D9-8ABC-B20D56967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2" t="26089" r="42845" b="24590"/>
          <a:stretch/>
        </p:blipFill>
        <p:spPr>
          <a:xfrm>
            <a:off x="2676960" y="847887"/>
            <a:ext cx="7578601" cy="54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46714" y="348057"/>
            <a:ext cx="2292763" cy="675486"/>
          </a:xfrm>
        </p:spPr>
        <p:txBody>
          <a:bodyPr>
            <a:normAutofit fontScale="90000"/>
          </a:bodyPr>
          <a:lstStyle/>
          <a:p>
            <a:r>
              <a:rPr lang="es-PE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0" y="1494182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>
              <a:sym typeface="Wingdings" panose="05000000000000000000" pitchFamily="2" charset="2"/>
            </a:endParaRPr>
          </a:p>
          <a:p>
            <a:r>
              <a:rPr lang="es-PE" dirty="0">
                <a:sym typeface="Wingdings" panose="05000000000000000000" pitchFamily="2" charset="2"/>
              </a:rPr>
              <a:t>Diferencia entre </a:t>
            </a:r>
            <a:r>
              <a:rPr lang="es-PE" dirty="0" err="1">
                <a:sym typeface="Wingdings" panose="05000000000000000000" pitchFamily="2" charset="2"/>
              </a:rPr>
              <a:t>FrontEnd</a:t>
            </a:r>
            <a:r>
              <a:rPr lang="es-PE" dirty="0">
                <a:sym typeface="Wingdings" panose="05000000000000000000" pitchFamily="2" charset="2"/>
              </a:rPr>
              <a:t> y </a:t>
            </a:r>
            <a:r>
              <a:rPr lang="es-PE" dirty="0" err="1">
                <a:sym typeface="Wingdings" panose="05000000000000000000" pitchFamily="2" charset="2"/>
              </a:rPr>
              <a:t>BackEnd</a:t>
            </a:r>
            <a:r>
              <a:rPr lang="es-PE" dirty="0">
                <a:sym typeface="Wingdings" panose="05000000000000000000" pitchFamily="2" charset="2"/>
              </a:rPr>
              <a:t>.</a:t>
            </a:r>
          </a:p>
          <a:p>
            <a:r>
              <a:rPr lang="es-PE" dirty="0">
                <a:sym typeface="Wingdings" panose="05000000000000000000" pitchFamily="2" charset="2"/>
              </a:rPr>
              <a:t>Lenguajes </a:t>
            </a:r>
            <a:r>
              <a:rPr lang="es-PE" dirty="0" err="1">
                <a:sym typeface="Wingdings" panose="05000000000000000000" pitchFamily="2" charset="2"/>
              </a:rPr>
              <a:t>FrontEnd</a:t>
            </a:r>
            <a:r>
              <a:rPr lang="es-PE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HTML.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CSS.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JavaScript.</a:t>
            </a:r>
          </a:p>
          <a:p>
            <a:r>
              <a:rPr lang="es-PE" dirty="0">
                <a:sym typeface="Wingdings" panose="05000000000000000000" pitchFamily="2" charset="2"/>
              </a:rPr>
              <a:t>Lenguajes </a:t>
            </a:r>
            <a:r>
              <a:rPr lang="es-PE" dirty="0" err="1">
                <a:sym typeface="Wingdings" panose="05000000000000000000" pitchFamily="2" charset="2"/>
              </a:rPr>
              <a:t>BackEnd</a:t>
            </a:r>
            <a:r>
              <a:rPr lang="es-PE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.NET</a:t>
            </a:r>
          </a:p>
          <a:p>
            <a:pPr lvl="1"/>
            <a:r>
              <a:rPr lang="es-PE" dirty="0" err="1">
                <a:sym typeface="Wingdings" panose="05000000000000000000" pitchFamily="2" charset="2"/>
              </a:rPr>
              <a:t>NodeJs</a:t>
            </a:r>
            <a:endParaRPr lang="es-PE" dirty="0">
              <a:sym typeface="Wingdings" panose="05000000000000000000" pitchFamily="2" charset="2"/>
            </a:endParaRPr>
          </a:p>
          <a:p>
            <a:pPr lvl="1"/>
            <a:endParaRPr lang="es-PE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codigo.edu.pe/img/logoCodi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223" y="685800"/>
            <a:ext cx="2192362" cy="6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24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4216549-5BB6-4CB6-A563-1F83B2648ED1}"/>
              </a:ext>
            </a:extLst>
          </p:cNvPr>
          <p:cNvSpPr/>
          <p:nvPr/>
        </p:nvSpPr>
        <p:spPr bwMode="auto">
          <a:xfrm>
            <a:off x="2999188" y="987652"/>
            <a:ext cx="1834083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r>
              <a:rPr lang="es-MX" sz="2100" dirty="0">
                <a:latin typeface="Arial" charset="0"/>
              </a:rPr>
              <a:t>FRONT END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A98FC6A-8766-4AD9-968C-4D8E2509F2B9}"/>
              </a:ext>
            </a:extLst>
          </p:cNvPr>
          <p:cNvSpPr/>
          <p:nvPr/>
        </p:nvSpPr>
        <p:spPr bwMode="auto">
          <a:xfrm>
            <a:off x="7921775" y="1029292"/>
            <a:ext cx="1550458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r>
              <a:rPr lang="es-MX" sz="2100" dirty="0">
                <a:latin typeface="Arial" charset="0"/>
              </a:rPr>
              <a:t>BACKEND</a:t>
            </a:r>
          </a:p>
        </p:txBody>
      </p:sp>
      <p:pic>
        <p:nvPicPr>
          <p:cNvPr id="1042" name="Picture 18" descr="Resultado de imagen para cara maquillada gif">
            <a:extLst>
              <a:ext uri="{FF2B5EF4-FFF2-40B4-BE49-F238E27FC236}">
                <a16:creationId xmlns:a16="http://schemas.microsoft.com/office/drawing/2014/main" id="{EB30F3AD-FD50-46AD-AEE9-23ACC867FC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38" y="1671148"/>
            <a:ext cx="2733782" cy="15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cerebro gif">
            <a:extLst>
              <a:ext uri="{FF2B5EF4-FFF2-40B4-BE49-F238E27FC236}">
                <a16:creationId xmlns:a16="http://schemas.microsoft.com/office/drawing/2014/main" id="{96D5B7E8-BCE9-4072-9A3A-F455A9266E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1690733"/>
            <a:ext cx="2589843" cy="145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ww.codigo.edu.pe/img/logoCodigo.png">
            <a:extLst>
              <a:ext uri="{FF2B5EF4-FFF2-40B4-BE49-F238E27FC236}">
                <a16:creationId xmlns:a16="http://schemas.microsoft.com/office/drawing/2014/main" id="{7B9DE57D-6562-4DBD-9ABA-E3CF51BC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33" y="312166"/>
            <a:ext cx="2192362" cy="6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D48A288A-4286-49F1-8A8D-5286E63FA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65" y="3528048"/>
            <a:ext cx="4282597" cy="243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node js backend">
            <a:extLst>
              <a:ext uri="{FF2B5EF4-FFF2-40B4-BE49-F238E27FC236}">
                <a16:creationId xmlns:a16="http://schemas.microsoft.com/office/drawing/2014/main" id="{1F4154D7-0B44-4B03-82C5-9EB0F013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392" y="4646321"/>
            <a:ext cx="1781639" cy="162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para .net">
            <a:extLst>
              <a:ext uri="{FF2B5EF4-FFF2-40B4-BE49-F238E27FC236}">
                <a16:creationId xmlns:a16="http://schemas.microsoft.com/office/drawing/2014/main" id="{18FA9BD3-5134-45E1-BD21-90E48429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06" y="4618050"/>
            <a:ext cx="1649115" cy="164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Resultado de imagen para base de datos mongo">
            <a:extLst>
              <a:ext uri="{FF2B5EF4-FFF2-40B4-BE49-F238E27FC236}">
                <a16:creationId xmlns:a16="http://schemas.microsoft.com/office/drawing/2014/main" id="{56F4DD6C-E5A0-4C67-B09A-60CCC010D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3086" name="Picture 14" descr="Resultado de imagen para base de datos mongo">
            <a:extLst>
              <a:ext uri="{FF2B5EF4-FFF2-40B4-BE49-F238E27FC236}">
                <a16:creationId xmlns:a16="http://schemas.microsoft.com/office/drawing/2014/main" id="{486D2427-7CE6-43C3-94BB-A3287029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06" y="3245657"/>
            <a:ext cx="40100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1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639055F-E801-453A-BD5F-48272A47296F}"/>
              </a:ext>
            </a:extLst>
          </p:cNvPr>
          <p:cNvSpPr/>
          <p:nvPr/>
        </p:nvSpPr>
        <p:spPr bwMode="auto">
          <a:xfrm>
            <a:off x="1632610" y="217861"/>
            <a:ext cx="1881456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r>
              <a:rPr lang="es-MX" sz="2100" dirty="0">
                <a:latin typeface="Arial" charset="0"/>
              </a:rPr>
              <a:t>LENGUAJES</a:t>
            </a:r>
          </a:p>
        </p:txBody>
      </p:sp>
      <p:pic>
        <p:nvPicPr>
          <p:cNvPr id="1036" name="Picture 12" descr="Resultado de imagen para CASA GIF">
            <a:extLst>
              <a:ext uri="{FF2B5EF4-FFF2-40B4-BE49-F238E27FC236}">
                <a16:creationId xmlns:a16="http://schemas.microsoft.com/office/drawing/2014/main" id="{E44C963F-50EA-4D14-BF93-C676B86A8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872" y="902649"/>
            <a:ext cx="1722773" cy="19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BOTE DE PINTURA CON BROCHA">
            <a:extLst>
              <a:ext uri="{FF2B5EF4-FFF2-40B4-BE49-F238E27FC236}">
                <a16:creationId xmlns:a16="http://schemas.microsoft.com/office/drawing/2014/main" id="{50BC44B8-7073-4720-A755-5EF152FA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29" y="902649"/>
            <a:ext cx="1616820" cy="19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abrir la ventana GIF">
            <a:extLst>
              <a:ext uri="{FF2B5EF4-FFF2-40B4-BE49-F238E27FC236}">
                <a16:creationId xmlns:a16="http://schemas.microsoft.com/office/drawing/2014/main" id="{980F9503-1565-423C-9BE9-3954DB4F93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680" y="1497493"/>
            <a:ext cx="1381491" cy="186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8BDDE0B-36B5-4157-8999-368135D66453}"/>
              </a:ext>
            </a:extLst>
          </p:cNvPr>
          <p:cNvSpPr/>
          <p:nvPr/>
        </p:nvSpPr>
        <p:spPr bwMode="auto">
          <a:xfrm>
            <a:off x="2435679" y="3047530"/>
            <a:ext cx="1184280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r>
              <a:rPr lang="es-MX" sz="2100" dirty="0">
                <a:latin typeface="Arial" charset="0"/>
              </a:rPr>
              <a:t>HTML5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240DC4D-76FC-4A92-AC5B-32C3A5182C2D}"/>
              </a:ext>
            </a:extLst>
          </p:cNvPr>
          <p:cNvSpPr/>
          <p:nvPr/>
        </p:nvSpPr>
        <p:spPr bwMode="auto">
          <a:xfrm>
            <a:off x="6220285" y="3001810"/>
            <a:ext cx="1038308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r>
              <a:rPr lang="es-MX" sz="2100" dirty="0">
                <a:latin typeface="Arial" charset="0"/>
              </a:rPr>
              <a:t>CSS3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84FE95A-2552-49CD-9B82-8A5658966F68}"/>
              </a:ext>
            </a:extLst>
          </p:cNvPr>
          <p:cNvSpPr/>
          <p:nvPr/>
        </p:nvSpPr>
        <p:spPr bwMode="auto">
          <a:xfrm>
            <a:off x="9270228" y="3598798"/>
            <a:ext cx="1881456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ct val="0"/>
              </a:spcAft>
            </a:pPr>
            <a:r>
              <a:rPr lang="es-MX" sz="2100" dirty="0">
                <a:latin typeface="Arial" charset="0"/>
              </a:rPr>
              <a:t>JAVASCRIPT</a:t>
            </a:r>
          </a:p>
        </p:txBody>
      </p:sp>
      <p:pic>
        <p:nvPicPr>
          <p:cNvPr id="14" name="Picture 2" descr="https://www.codigo.edu.pe/img/logoCodigo.png">
            <a:extLst>
              <a:ext uri="{FF2B5EF4-FFF2-40B4-BE49-F238E27FC236}">
                <a16:creationId xmlns:a16="http://schemas.microsoft.com/office/drawing/2014/main" id="{7B9DE57D-6562-4DBD-9ABA-E3CF51BC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33" y="312166"/>
            <a:ext cx="2192362" cy="6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ementos de la estructura de un artÃ­culo en HTML5">
            <a:extLst>
              <a:ext uri="{FF2B5EF4-FFF2-40B4-BE49-F238E27FC236}">
                <a16:creationId xmlns:a16="http://schemas.microsoft.com/office/drawing/2014/main" id="{70B4FECD-C820-4633-8AC3-B43766B5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98" y="3632815"/>
            <a:ext cx="3047998" cy="300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estructura html">
            <a:extLst>
              <a:ext uri="{FF2B5EF4-FFF2-40B4-BE49-F238E27FC236}">
                <a16:creationId xmlns:a16="http://schemas.microsoft.com/office/drawing/2014/main" id="{B51F7A77-5E47-41AE-98AF-D9AF0383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50" y="3632815"/>
            <a:ext cx="3047999" cy="294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boton click">
            <a:extLst>
              <a:ext uri="{FF2B5EF4-FFF2-40B4-BE49-F238E27FC236}">
                <a16:creationId xmlns:a16="http://schemas.microsoft.com/office/drawing/2014/main" id="{978B9805-DE82-4B88-A3F6-D133EC51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957" y="4505813"/>
            <a:ext cx="3047999" cy="92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7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2649332" y="2262051"/>
            <a:ext cx="7688669" cy="1166949"/>
          </a:xfrm>
        </p:spPr>
        <p:txBody>
          <a:bodyPr/>
          <a:lstStyle/>
          <a:p>
            <a:r>
              <a:rPr lang="es-PE" dirty="0"/>
              <a:t>A continuación, visitaremos páginas para identificar sus estructuras.</a:t>
            </a:r>
          </a:p>
        </p:txBody>
      </p:sp>
      <p:pic>
        <p:nvPicPr>
          <p:cNvPr id="5122" name="Picture 2" descr="Resultado de imagen para facebook">
            <a:extLst>
              <a:ext uri="{FF2B5EF4-FFF2-40B4-BE49-F238E27FC236}">
                <a16:creationId xmlns:a16="http://schemas.microsoft.com/office/drawing/2014/main" id="{B4A736B3-1C95-4ECC-94E0-720DB844B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99" y="3749983"/>
            <a:ext cx="1974405" cy="19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DIARIO CORREO">
            <a:extLst>
              <a:ext uri="{FF2B5EF4-FFF2-40B4-BE49-F238E27FC236}">
                <a16:creationId xmlns:a16="http://schemas.microsoft.com/office/drawing/2014/main" id="{EB6A0B7F-AE45-4938-9AE6-B12A1B75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103" y="385272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gotipo">
            <a:extLst>
              <a:ext uri="{FF2B5EF4-FFF2-40B4-BE49-F238E27FC236}">
                <a16:creationId xmlns:a16="http://schemas.microsoft.com/office/drawing/2014/main" id="{01B75460-2778-4617-A356-2B110E09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627" y="3749983"/>
            <a:ext cx="1910715" cy="19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6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7769" y="213879"/>
            <a:ext cx="2597563" cy="954156"/>
          </a:xfrm>
        </p:spPr>
        <p:txBody>
          <a:bodyPr/>
          <a:lstStyle/>
          <a:p>
            <a:r>
              <a:rPr lang="es-PE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95621" y="1414227"/>
            <a:ext cx="6457634" cy="1466850"/>
          </a:xfrm>
        </p:spPr>
        <p:txBody>
          <a:bodyPr>
            <a:normAutofit/>
          </a:bodyPr>
          <a:lstStyle/>
          <a:p>
            <a:r>
              <a:rPr lang="es-PE" dirty="0">
                <a:sym typeface="Wingdings" panose="05000000000000000000" pitchFamily="2" charset="2"/>
              </a:rPr>
              <a:t>Editores: </a:t>
            </a:r>
            <a:r>
              <a:rPr lang="es-PE" dirty="0" err="1">
                <a:sym typeface="Wingdings" panose="05000000000000000000" pitchFamily="2" charset="2"/>
              </a:rPr>
              <a:t>Atom</a:t>
            </a:r>
            <a:r>
              <a:rPr lang="es-PE" dirty="0">
                <a:sym typeface="Wingdings" panose="05000000000000000000" pitchFamily="2" charset="2"/>
              </a:rPr>
              <a:t>, Sublime Text, </a:t>
            </a:r>
            <a:r>
              <a:rPr lang="es-PE" dirty="0" err="1">
                <a:sym typeface="Wingdings" panose="05000000000000000000" pitchFamily="2" charset="2"/>
              </a:rPr>
              <a:t>Brackets</a:t>
            </a:r>
            <a:r>
              <a:rPr lang="es-PE" dirty="0">
                <a:sym typeface="Wingdings" panose="05000000000000000000" pitchFamily="2" charset="2"/>
              </a:rPr>
              <a:t>, </a:t>
            </a:r>
            <a:r>
              <a:rPr lang="es-PE" dirty="0" err="1">
                <a:sym typeface="Wingdings" panose="05000000000000000000" pitchFamily="2" charset="2"/>
              </a:rPr>
              <a:t>etc</a:t>
            </a:r>
            <a:endParaRPr lang="es-PE" dirty="0">
              <a:sym typeface="Wingdings" panose="05000000000000000000" pitchFamily="2" charset="2"/>
            </a:endParaRPr>
          </a:p>
          <a:p>
            <a:r>
              <a:rPr lang="es-PE" dirty="0">
                <a:sym typeface="Wingdings" panose="05000000000000000000" pitchFamily="2" charset="2"/>
              </a:rPr>
              <a:t>Herramientas Complementarías: GitHub, Trello, </a:t>
            </a:r>
            <a:r>
              <a:rPr lang="es-PE" dirty="0" err="1">
                <a:sym typeface="Wingdings" panose="05000000000000000000" pitchFamily="2" charset="2"/>
              </a:rPr>
              <a:t>Slack</a:t>
            </a:r>
            <a:endParaRPr lang="es-P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s-PE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codigo.edu.pe/img/logoCodi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619" y="169949"/>
            <a:ext cx="2192362" cy="6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sublime text logo">
            <a:extLst>
              <a:ext uri="{FF2B5EF4-FFF2-40B4-BE49-F238E27FC236}">
                <a16:creationId xmlns:a16="http://schemas.microsoft.com/office/drawing/2014/main" id="{680F7128-AF00-480B-958D-7E110FDA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2898825"/>
            <a:ext cx="1746168" cy="130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para visual code logo">
            <a:extLst>
              <a:ext uri="{FF2B5EF4-FFF2-40B4-BE49-F238E27FC236}">
                <a16:creationId xmlns:a16="http://schemas.microsoft.com/office/drawing/2014/main" id="{44926DD6-6634-4B1C-8D49-3B4F0EE4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50" y="4539675"/>
            <a:ext cx="1775656" cy="173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sultado de imagen para logo atom">
            <a:extLst>
              <a:ext uri="{FF2B5EF4-FFF2-40B4-BE49-F238E27FC236}">
                <a16:creationId xmlns:a16="http://schemas.microsoft.com/office/drawing/2014/main" id="{84F4915F-240F-4DD1-879E-6BDAE8433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215" y="2357437"/>
            <a:ext cx="1612143" cy="16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Resultado de imagen para logo trello">
            <a:extLst>
              <a:ext uri="{FF2B5EF4-FFF2-40B4-BE49-F238E27FC236}">
                <a16:creationId xmlns:a16="http://schemas.microsoft.com/office/drawing/2014/main" id="{4C1985AF-A29B-430D-BF0A-7F34597B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818" y="1707409"/>
            <a:ext cx="2018602" cy="11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Resultado de imagen para logo slack">
            <a:extLst>
              <a:ext uri="{FF2B5EF4-FFF2-40B4-BE49-F238E27FC236}">
                <a16:creationId xmlns:a16="http://schemas.microsoft.com/office/drawing/2014/main" id="{3105AD7F-E298-4FCA-A7E4-7B5F0088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170" y="3359885"/>
            <a:ext cx="2015295" cy="94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5539B5E-2046-4026-A642-5944A5472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4661" y="4652131"/>
            <a:ext cx="1775656" cy="1775656"/>
          </a:xfrm>
          <a:prstGeom prst="rect">
            <a:avLst/>
          </a:prstGeom>
        </p:spPr>
      </p:pic>
      <p:pic>
        <p:nvPicPr>
          <p:cNvPr id="6170" name="Picture 26" descr="Resultado de imagen para webstorm logo">
            <a:extLst>
              <a:ext uri="{FF2B5EF4-FFF2-40B4-BE49-F238E27FC236}">
                <a16:creationId xmlns:a16="http://schemas.microsoft.com/office/drawing/2014/main" id="{53B8C337-8A4F-4EF9-B6B5-AE2E07D2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96" y="4500563"/>
            <a:ext cx="1775656" cy="177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Resultado de imagen para brackets logo">
            <a:extLst>
              <a:ext uri="{FF2B5EF4-FFF2-40B4-BE49-F238E27FC236}">
                <a16:creationId xmlns:a16="http://schemas.microsoft.com/office/drawing/2014/main" id="{8F160A59-C8CC-4040-A566-22FC2F0A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088" y="2837826"/>
            <a:ext cx="2245100" cy="12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2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91544" y="1600200"/>
            <a:ext cx="8229600" cy="4876800"/>
          </a:xfrm>
        </p:spPr>
        <p:txBody>
          <a:bodyPr>
            <a:normAutofit fontScale="85000" lnSpcReduction="20000"/>
          </a:bodyPr>
          <a:lstStyle/>
          <a:p>
            <a:r>
              <a:rPr lang="es-PE" dirty="0">
                <a:sym typeface="Wingdings" panose="05000000000000000000" pitchFamily="2" charset="2"/>
              </a:rPr>
              <a:t>Web.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Sitio Web.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Navegadores.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Web Hosting.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Dominios URL.</a:t>
            </a:r>
          </a:p>
          <a:p>
            <a:r>
              <a:rPr lang="es-PE" dirty="0">
                <a:sym typeface="Wingdings" panose="05000000000000000000" pitchFamily="2" charset="2"/>
              </a:rPr>
              <a:t>HTML.</a:t>
            </a:r>
          </a:p>
          <a:p>
            <a:r>
              <a:rPr lang="es-PE" dirty="0">
                <a:sym typeface="Wingdings" panose="05000000000000000000" pitchFamily="2" charset="2"/>
              </a:rPr>
              <a:t>Estructura y Composición de una Etiqueta.</a:t>
            </a:r>
          </a:p>
          <a:p>
            <a:r>
              <a:rPr lang="es-PE" dirty="0">
                <a:sym typeface="Wingdings" panose="05000000000000000000" pitchFamily="2" charset="2"/>
              </a:rPr>
              <a:t>Estructura de una Página web.</a:t>
            </a:r>
          </a:p>
          <a:p>
            <a:r>
              <a:rPr lang="es-PE" dirty="0">
                <a:sym typeface="Wingdings" panose="05000000000000000000" pitchFamily="2" charset="2"/>
              </a:rPr>
              <a:t>Elementos Estructural Generales de una Página Web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Tipo de Documento.</a:t>
            </a:r>
          </a:p>
          <a:p>
            <a:pPr lvl="1"/>
            <a:r>
              <a:rPr lang="es-PE" dirty="0">
                <a:sym typeface="Wingdings" panose="05000000000000000000" pitchFamily="2" charset="2"/>
              </a:rPr>
              <a:t>html, head, </a:t>
            </a:r>
            <a:r>
              <a:rPr lang="es-PE" dirty="0" err="1">
                <a:sym typeface="Wingdings" panose="05000000000000000000" pitchFamily="2" charset="2"/>
              </a:rPr>
              <a:t>body</a:t>
            </a:r>
            <a:r>
              <a:rPr lang="es-PE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s-PE" dirty="0" err="1">
                <a:sym typeface="Wingdings" panose="05000000000000000000" pitchFamily="2" charset="2"/>
              </a:rPr>
              <a:t>title</a:t>
            </a:r>
            <a:r>
              <a:rPr lang="es-PE" dirty="0">
                <a:sym typeface="Wingdings" panose="05000000000000000000" pitchFamily="2" charset="2"/>
              </a:rPr>
              <a:t>, meta, link, </a:t>
            </a:r>
            <a:r>
              <a:rPr lang="es-PE" dirty="0" err="1">
                <a:sym typeface="Wingdings" panose="05000000000000000000" pitchFamily="2" charset="2"/>
              </a:rPr>
              <a:t>style</a:t>
            </a:r>
            <a:r>
              <a:rPr lang="es-PE" dirty="0">
                <a:sym typeface="Wingdings" panose="05000000000000000000" pitchFamily="2" charset="2"/>
              </a:rPr>
              <a:t>, script,</a:t>
            </a:r>
          </a:p>
          <a:p>
            <a:r>
              <a:rPr lang="es-PE" dirty="0">
                <a:sym typeface="Wingdings" panose="05000000000000000000" pitchFamily="2" charset="2"/>
              </a:rPr>
              <a:t>Etiquetas Disponibles en HTML5. [1]</a:t>
            </a:r>
          </a:p>
        </p:txBody>
      </p:sp>
      <p:pic>
        <p:nvPicPr>
          <p:cNvPr id="4" name="Picture 2" descr="https://www.codigo.edu.pe/img/logoCodi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690957"/>
            <a:ext cx="2192362" cy="6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2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1EFC4B5-15A4-4413-A891-37C17868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94" y="835033"/>
            <a:ext cx="10516101" cy="500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00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www.codigo.edu.pe/img/logoCodigo.png">
            <a:extLst>
              <a:ext uri="{FF2B5EF4-FFF2-40B4-BE49-F238E27FC236}">
                <a16:creationId xmlns:a16="http://schemas.microsoft.com/office/drawing/2014/main" id="{755C1EEA-0AF5-4819-88EF-77278CA6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223" y="155713"/>
            <a:ext cx="2192362" cy="6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html imagenes">
            <a:extLst>
              <a:ext uri="{FF2B5EF4-FFF2-40B4-BE49-F238E27FC236}">
                <a16:creationId xmlns:a16="http://schemas.microsoft.com/office/drawing/2014/main" id="{27775A80-7A36-4130-9298-2026EDF3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44" y="17258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partes de url">
            <a:extLst>
              <a:ext uri="{FF2B5EF4-FFF2-40B4-BE49-F238E27FC236}">
                <a16:creationId xmlns:a16="http://schemas.microsoft.com/office/drawing/2014/main" id="{5F3741B9-6E2B-45A8-92D9-14AB6399F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306" y="4022243"/>
            <a:ext cx="8303626" cy="230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FC6B9E2-F151-41A8-BDEF-99A92DBA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877" y="1097281"/>
            <a:ext cx="6348216" cy="29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1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558</TotalTime>
  <Words>238</Words>
  <Application>Microsoft Office PowerPoint</Application>
  <PresentationFormat>Panorámica</PresentationFormat>
  <Paragraphs>55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Arial Rounded MT Bold</vt:lpstr>
      <vt:lpstr>Bitter</vt:lpstr>
      <vt:lpstr>Calibri</vt:lpstr>
      <vt:lpstr>Corbel</vt:lpstr>
      <vt:lpstr>Open Sans</vt:lpstr>
      <vt:lpstr>Wingdings</vt:lpstr>
      <vt:lpstr>Parallax</vt:lpstr>
      <vt:lpstr>GENERALIDADES</vt:lpstr>
      <vt:lpstr>AGENDA</vt:lpstr>
      <vt:lpstr>Presentación de PowerPoint</vt:lpstr>
      <vt:lpstr>Presentación de PowerPoint</vt:lpstr>
      <vt:lpstr>AGENDA</vt:lpstr>
      <vt:lpstr>AGENDA</vt:lpstr>
      <vt:lpstr>AGENDA</vt:lpstr>
      <vt:lpstr>Presentación de PowerPoint</vt:lpstr>
      <vt:lpstr>Presentación de PowerPoint</vt:lpstr>
      <vt:lpstr>¿Qué es HTML?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GENERALIDADES</dc:title>
  <dc:creator>USER</dc:creator>
  <cp:lastModifiedBy>USER</cp:lastModifiedBy>
  <cp:revision>20</cp:revision>
  <dcterms:created xsi:type="dcterms:W3CDTF">2019-09-14T16:49:35Z</dcterms:created>
  <dcterms:modified xsi:type="dcterms:W3CDTF">2019-09-21T23:11:42Z</dcterms:modified>
</cp:coreProperties>
</file>